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72" r:id="rId5"/>
    <p:sldId id="261" r:id="rId6"/>
    <p:sldId id="274" r:id="rId7"/>
    <p:sldId id="262" r:id="rId8"/>
    <p:sldId id="271" r:id="rId9"/>
    <p:sldId id="263" r:id="rId10"/>
    <p:sldId id="264" r:id="rId11"/>
    <p:sldId id="265" r:id="rId12"/>
    <p:sldId id="266" r:id="rId13"/>
    <p:sldId id="278" r:id="rId14"/>
    <p:sldId id="267" r:id="rId15"/>
    <p:sldId id="270" r:id="rId16"/>
    <p:sldId id="268" r:id="rId17"/>
    <p:sldId id="277" r:id="rId18"/>
    <p:sldId id="275" r:id="rId19"/>
    <p:sldId id="273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532"/>
    <a:srgbClr val="D9D9D9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A356A-0D8D-4B23-8A8A-B38876F7B151}" type="datetimeFigureOut">
              <a:rPr lang="en-US" smtClean="0"/>
              <a:t>7/25/2020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F02B5-0C23-4BD2-91DA-C3FCE7208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3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F0832-EA4C-439A-BCCC-C3A6F805C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B3EF78-177A-4794-A2E0-3E2258AE85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67549-F1D4-4099-BB39-10435CF6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1BBF-8740-4A04-B571-51E430ED23F6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5ECB-1CAF-4469-9B5C-AF3301F6B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E48C2-6D9E-4255-B0E8-71D06338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8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0DA7-332E-4C54-9F99-919917BC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03E121-4F81-4379-8E12-40759923C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2F70E-5B50-42A5-BE8C-AEF2078E6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FDA18-B942-4E2E-ADB4-43CD2D8F3358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D124F-30E5-445F-8F19-26EE691B0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74913-7D61-4105-97AA-A4DE4B9B5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8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D23060-131E-4A9F-81BA-CE3C6DA54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BF577B-AF63-4DED-875C-8A476E82F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CDAC2-0BAB-418D-BEEA-27BF1A595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2980A-4E59-48FA-8EE1-B0B904D105FF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D8EF6-AB4C-4441-B883-3BCBA6EE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61BF3-69B0-4C33-B3C8-F3F54F0F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6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F9F47-B9DD-45BB-9729-AA152788B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9805A-E4C4-446C-A700-030C8982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0ADFE-32AA-459B-9446-D3C76219A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92161-282B-41DA-8FF4-C04EAEBF1BFE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44617-5137-443B-975F-7FD3DF188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E61FF-9DE0-47F8-88C1-74CBEEB1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37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DC775-2E7B-4FFE-86B7-9E23915DC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EF0EE-31A0-442E-A03F-38D7F0613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671E0-309B-4029-87A7-76D7CB7E7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7285C-1975-4A3E-84C3-A69202D4C659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556CB-4402-4A6E-8E13-187E292DD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3EB2D-8CF6-4BE7-989A-2C1842D2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90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49E3C-112D-40E1-AC42-1ECB1524A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4BBBF-3601-4B6F-9E2F-F66F83B9FA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D8258-B628-4118-9D02-7D48B4AE7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2DBCED-10CA-4A62-BA61-8B76A01E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BF4B-6B0A-4AE3-861C-9C5A137458A7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AEFD27-B342-41B1-A6AF-EC46FB0A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00341-D34B-455D-A893-3A2F36750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8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6443-8A1D-4EA8-ACF6-5DE91466D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201A7-90CE-43AD-9EF7-8E006B369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882DD-7944-4935-BD19-0CB499DAA8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7D5A64-6E77-4819-95BF-061DCD81E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D2C3EC-9BCA-4A6B-99F3-00560A155B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B21118-9E90-42A8-A324-5A96249E2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029FD-60AE-4901-994F-D679247488EA}" type="datetime1">
              <a:rPr lang="en-US" smtClean="0"/>
              <a:t>7/25/2020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48D586-D06E-42B2-A9C5-1ADB23586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CCB62-4A7E-46F7-AB20-0EF6B110D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62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5A42F-1000-4C3C-80D0-54F67770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40F1E8-2DFC-42DC-B86E-012F822E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157-714C-4BB5-A126-BBEF91EC9643}" type="datetime1">
              <a:rPr lang="en-US" smtClean="0"/>
              <a:t>7/25/2020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4941A-5B05-41AD-99F1-DD391AB94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A32EB-FC2F-4597-9872-39E5905C8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1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6C8BB2-6F7D-4A95-8587-2D076239C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7DA7C-8B6F-405C-8523-7DEF133A40B9}" type="datetime1">
              <a:rPr lang="en-US" smtClean="0"/>
              <a:t>7/25/2020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D832AD-D853-453E-A9AE-0F678170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18698-3DEC-4FB6-A12D-2E72A3DD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9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EDCE-95E3-4331-8588-72BE1A08C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387AD-3716-4C66-B75A-2A1853594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96EDAD-5C59-4A4D-A666-34BF55384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4120F-AA40-4C49-9193-B930F618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E012E-1957-44B1-AD5E-84AA6CA03E8F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DCEDE-C8CA-461E-9466-4FEF065F5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C5AB3-DA43-4155-BB4E-D18689650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57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63676-B80A-429F-B8B1-7FB73F9BA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3AA4A2-FCCD-48A2-9DBA-D0CE9C3CD3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36CBD3-726E-4DC2-8E0F-CC8D3939F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827673-F0B0-4965-9429-A7C146E4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71C2E-A2F3-4A33-B42B-523E572ADA12}" type="datetime1">
              <a:rPr lang="en-US" smtClean="0"/>
              <a:t>7/25/2020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91233-F387-485D-81D2-BEC887D3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39F459-003A-4286-9F50-7A1C3E6C8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8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9F1F24-7E50-4E8C-8AB5-1CE1E8958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203A3D-E1B2-456C-A129-789BC40A0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CBB54-2DC5-4E8B-A4A6-A91712E9C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5D2C0-A704-42FE-87FD-8DB443BC86D9}" type="datetime1">
              <a:rPr lang="en-US" smtClean="0"/>
              <a:t>7/25/2020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A1B0-4EE7-4059-A811-72ADC6759E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375E7-1F8D-4DB2-ABDB-86545CC12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05821-D985-43D9-89F0-8B3735C26A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9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lh4.googleusercontent.com/U9fd7vZcuuN223HU9Io9DXrjZxba3M46gTJ5a1miomkyTVxT3ycXAcIWjpav0dYOpcHEbxiqDiYBrYJgvVztjXkNKHzyGd7brFVsT_trUWq-6ejnHEQdevo0Maui66RY8yeBWGES458">
            <a:extLst>
              <a:ext uri="{FF2B5EF4-FFF2-40B4-BE49-F238E27FC236}">
                <a16:creationId xmlns:a16="http://schemas.microsoft.com/office/drawing/2014/main" id="{676666A6-A07A-47BC-8015-0013263B07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48" t="18056" r="21759" b="14352"/>
          <a:stretch/>
        </p:blipFill>
        <p:spPr bwMode="auto">
          <a:xfrm>
            <a:off x="0" y="0"/>
            <a:ext cx="1485900" cy="182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76AB17-576F-4E95-95C6-CDE072662361}"/>
              </a:ext>
            </a:extLst>
          </p:cNvPr>
          <p:cNvSpPr txBox="1"/>
          <p:nvPr/>
        </p:nvSpPr>
        <p:spPr>
          <a:xfrm>
            <a:off x="0" y="2038350"/>
            <a:ext cx="12192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Helvetica" panose="020B0604020202020204" pitchFamily="34" charset="0"/>
                <a:cs typeface="Helvetica" panose="020B0604020202020204" pitchFamily="34" charset="0"/>
              </a:rPr>
              <a:t>An evidence synthesis of the environmental PPCP literature: </a:t>
            </a:r>
          </a:p>
          <a:p>
            <a:r>
              <a:rPr lang="en-US" sz="3400" dirty="0">
                <a:latin typeface="Helvetica" panose="020B0604020202020204" pitchFamily="34" charset="0"/>
                <a:cs typeface="Helvetica" panose="020B0604020202020204" pitchFamily="34" charset="0"/>
              </a:rPr>
              <a:t>Imbalances in compounds, sewage treatment techniques, </a:t>
            </a:r>
          </a:p>
          <a:p>
            <a:pPr algn="ctr"/>
            <a:r>
              <a:rPr lang="en-US" sz="3400" dirty="0">
                <a:latin typeface="Helvetica" panose="020B0604020202020204" pitchFamily="34" charset="0"/>
                <a:cs typeface="Helvetica" panose="020B0604020202020204" pitchFamily="34" charset="0"/>
              </a:rPr>
              <a:t>and ecosystem types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85BC4-1AB9-45D0-9727-D530C1D9EA6E}"/>
              </a:ext>
            </a:extLst>
          </p:cNvPr>
          <p:cNvSpPr txBox="1"/>
          <p:nvPr/>
        </p:nvSpPr>
        <p:spPr>
          <a:xfrm>
            <a:off x="0" y="412770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Michael F.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Meyer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(michael.f.meyer@wsu.edu)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Stephen M. Powers</a:t>
            </a:r>
          </a:p>
          <a:p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Stephanie E. Hampton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3F9AA-5ED8-41BD-8A9C-B02238FD7A4B}"/>
              </a:ext>
            </a:extLst>
          </p:cNvPr>
          <p:cNvSpPr txBox="1"/>
          <p:nvPr/>
        </p:nvSpPr>
        <p:spPr>
          <a:xfrm>
            <a:off x="0" y="4127702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mishafredmeyer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@st3powers</a:t>
            </a:r>
          </a:p>
          <a:p>
            <a:pPr algn="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</a:t>
            </a:r>
            <a:r>
              <a:rPr lang="en-US" sz="3200" dirty="0" err="1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se_hampton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32" name="Picture 8" descr="https://lh3.googleusercontent.com/unwA_ACT0X8E9rnuVB9TduVRc_42J2lRBwZQkRsZeWH8R458y-qddxy9VBsC7H7kC20pQY4ZiphjLKy8f8dFRfMKJiXauTDJOU-USzXKvIV4Yhp5NRId2rBeyt2EIYHGtyeKOn83Ys0">
            <a:extLst>
              <a:ext uri="{FF2B5EF4-FFF2-40B4-BE49-F238E27FC236}">
                <a16:creationId xmlns:a16="http://schemas.microsoft.com/office/drawing/2014/main" id="{B2DC3161-20E5-48DB-8317-64267ADA3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99" y="4494382"/>
            <a:ext cx="1569661" cy="156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8s-sN8vSko547e6SjtyTc5c8dcbZbBC76hX5mp2WrxR5BUl_ranHQ1HN1_UCUa0a0tc2yb-IjW_ppP5Oyh92LQQ_CGXCQvrEtJg9mRX0xCLtgna8fwg3qPwqEtEFrZR5yshsq89mMMU">
            <a:extLst>
              <a:ext uri="{FF2B5EF4-FFF2-40B4-BE49-F238E27FC236}">
                <a16:creationId xmlns:a16="http://schemas.microsoft.com/office/drawing/2014/main" id="{E29D1806-E610-4DD5-A19D-D52E2845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052" y="0"/>
            <a:ext cx="3519948" cy="147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E1C1DC-EA80-44CF-911B-02D92BBB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00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23731"/>
          </a:xfrm>
          <a:solidFill>
            <a:srgbClr val="D9D9D9"/>
          </a:solidFill>
        </p:spPr>
        <p:txBody>
          <a:bodyPr>
            <a:normAutofit/>
          </a:bodyPr>
          <a:lstStyle/>
          <a:p>
            <a:r>
              <a:rPr lang="en-US" sz="6600" dirty="0"/>
              <a:t>Number of PPCPs per study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B9012-5CFF-4DDC-A246-16A81DA3C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57" y="1023730"/>
            <a:ext cx="10501685" cy="583427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ACF49-D98A-420C-9705-10E13866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6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55374"/>
          </a:xfrm>
          <a:solidFill>
            <a:srgbClr val="D9D9D9"/>
          </a:solidFill>
        </p:spPr>
        <p:txBody>
          <a:bodyPr>
            <a:noAutofit/>
          </a:bodyPr>
          <a:lstStyle/>
          <a:p>
            <a:r>
              <a:rPr lang="en-US" sz="4800" dirty="0"/>
              <a:t>Most studied Sewage Treatment Techniques?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9AE2E-3A54-49A6-84FF-DF1EA7957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84" y="765313"/>
            <a:ext cx="9139031" cy="60926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9FC45B-F9D2-4F8A-AEEE-0085511AB8A7}"/>
              </a:ext>
            </a:extLst>
          </p:cNvPr>
          <p:cNvSpPr/>
          <p:nvPr/>
        </p:nvSpPr>
        <p:spPr>
          <a:xfrm>
            <a:off x="5933662" y="844826"/>
            <a:ext cx="3707296" cy="54367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1048C9-A73B-4B2C-B918-F66D39BF957F}"/>
              </a:ext>
            </a:extLst>
          </p:cNvPr>
          <p:cNvSpPr/>
          <p:nvPr/>
        </p:nvSpPr>
        <p:spPr>
          <a:xfrm rot="16200000">
            <a:off x="2495137" y="1575352"/>
            <a:ext cx="4025348" cy="5367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CCAB4-4012-46DC-AF24-7B5C9B7B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0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5313"/>
          </a:xfrm>
          <a:solidFill>
            <a:srgbClr val="D9D9D9"/>
          </a:solidFill>
        </p:spPr>
        <p:txBody>
          <a:bodyPr>
            <a:noAutofit/>
          </a:bodyPr>
          <a:lstStyle/>
          <a:p>
            <a:r>
              <a:rPr lang="en-US" sz="4800" dirty="0"/>
              <a:t>Less well studied Sewage Treatment Techniques?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8B243-F7BD-47EB-8C3B-B1C5BFF2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84" y="765313"/>
            <a:ext cx="9139031" cy="60926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08AD46-CBD1-4D23-A7D9-750D630C7246}"/>
              </a:ext>
            </a:extLst>
          </p:cNvPr>
          <p:cNvSpPr/>
          <p:nvPr/>
        </p:nvSpPr>
        <p:spPr>
          <a:xfrm>
            <a:off x="7789618" y="4944339"/>
            <a:ext cx="1865698" cy="1331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D6CFA-2DED-4BDB-A429-E669B1973E81}"/>
              </a:ext>
            </a:extLst>
          </p:cNvPr>
          <p:cNvSpPr/>
          <p:nvPr/>
        </p:nvSpPr>
        <p:spPr>
          <a:xfrm>
            <a:off x="5943926" y="4954362"/>
            <a:ext cx="1818472" cy="1331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BBADE6-60FC-485B-A2F3-495F228B180D}"/>
              </a:ext>
            </a:extLst>
          </p:cNvPr>
          <p:cNvSpPr/>
          <p:nvPr/>
        </p:nvSpPr>
        <p:spPr>
          <a:xfrm>
            <a:off x="4095750" y="4937279"/>
            <a:ext cx="1820956" cy="13624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BA57D-0538-462C-9C0F-7D61925A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3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5313"/>
          </a:xfrm>
          <a:solidFill>
            <a:srgbClr val="D9D9D9"/>
          </a:solidFill>
        </p:spPr>
        <p:txBody>
          <a:bodyPr>
            <a:noAutofit/>
          </a:bodyPr>
          <a:lstStyle/>
          <a:p>
            <a:r>
              <a:rPr lang="en-US" sz="4800" dirty="0"/>
              <a:t>Least studied Sewage Treatment Techniques?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8B243-F7BD-47EB-8C3B-B1C5BFF2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484" y="765313"/>
            <a:ext cx="9139031" cy="609268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BA57D-0538-462C-9C0F-7D61925A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D5A9F-FDF9-470A-B545-975FF43071AB}"/>
              </a:ext>
            </a:extLst>
          </p:cNvPr>
          <p:cNvSpPr/>
          <p:nvPr/>
        </p:nvSpPr>
        <p:spPr>
          <a:xfrm>
            <a:off x="7792278" y="4939407"/>
            <a:ext cx="1818472" cy="135287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83B349-098A-466E-86AE-F287DB8F73C4}"/>
              </a:ext>
            </a:extLst>
          </p:cNvPr>
          <p:cNvSpPr/>
          <p:nvPr/>
        </p:nvSpPr>
        <p:spPr>
          <a:xfrm>
            <a:off x="5943926" y="4933335"/>
            <a:ext cx="1818472" cy="135287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B2723-2180-4D1D-851F-81DE98B12B5C}"/>
              </a:ext>
            </a:extLst>
          </p:cNvPr>
          <p:cNvSpPr/>
          <p:nvPr/>
        </p:nvSpPr>
        <p:spPr>
          <a:xfrm>
            <a:off x="4095750" y="4940709"/>
            <a:ext cx="1820956" cy="135076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53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52D1C5F-95BB-4F0C-9657-C7F5F18F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50" y="932688"/>
            <a:ext cx="9480499" cy="5925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2688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Most studied ecosystem types?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EACF79-08D0-4483-BF0C-5F2BF5021D2D}"/>
              </a:ext>
            </a:extLst>
          </p:cNvPr>
          <p:cNvSpPr/>
          <p:nvPr/>
        </p:nvSpPr>
        <p:spPr>
          <a:xfrm>
            <a:off x="5904415" y="1027609"/>
            <a:ext cx="3709851" cy="5155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36FC31-3BD8-4FBD-9E5B-4649E5E1EF62}"/>
              </a:ext>
            </a:extLst>
          </p:cNvPr>
          <p:cNvSpPr/>
          <p:nvPr/>
        </p:nvSpPr>
        <p:spPr>
          <a:xfrm rot="16200000">
            <a:off x="3997236" y="566054"/>
            <a:ext cx="3396342" cy="78377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AC78E5-B5E7-4ABD-9556-3BF05F495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7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CC1B56-C8BE-48F3-9D57-09BD33D55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50" y="932688"/>
            <a:ext cx="9480499" cy="5925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1817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Less well studied ecosystem types?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962AB1-86D7-40E3-8810-05D0BE151FE8}"/>
              </a:ext>
            </a:extLst>
          </p:cNvPr>
          <p:cNvSpPr/>
          <p:nvPr/>
        </p:nvSpPr>
        <p:spPr>
          <a:xfrm>
            <a:off x="4023357" y="2785873"/>
            <a:ext cx="1863634" cy="3396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6B40F-6951-4B63-ABC9-BB758ED413E5}"/>
              </a:ext>
            </a:extLst>
          </p:cNvPr>
          <p:cNvSpPr/>
          <p:nvPr/>
        </p:nvSpPr>
        <p:spPr>
          <a:xfrm rot="5400000">
            <a:off x="4833257" y="1393373"/>
            <a:ext cx="1698169" cy="7881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BCE606-9D54-40F8-A52F-437823D4D2B1}"/>
              </a:ext>
            </a:extLst>
          </p:cNvPr>
          <p:cNvSpPr/>
          <p:nvPr/>
        </p:nvSpPr>
        <p:spPr>
          <a:xfrm rot="5400000">
            <a:off x="6905896" y="1767840"/>
            <a:ext cx="1698169" cy="3735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689AB-8775-42F9-BF6C-D3EDDAE7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97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3A87360-1674-405C-A9A5-FC3299AAD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50" y="932688"/>
            <a:ext cx="9480499" cy="5925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1818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Least studied ecosystem types?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027678-BAD1-4370-B883-4B714D2D3FD2}"/>
              </a:ext>
            </a:extLst>
          </p:cNvPr>
          <p:cNvSpPr/>
          <p:nvPr/>
        </p:nvSpPr>
        <p:spPr>
          <a:xfrm>
            <a:off x="4065141" y="2798396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6A8368-5084-484D-B232-12D5BB8C7BE6}"/>
              </a:ext>
            </a:extLst>
          </p:cNvPr>
          <p:cNvSpPr/>
          <p:nvPr/>
        </p:nvSpPr>
        <p:spPr>
          <a:xfrm>
            <a:off x="5919540" y="2798392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E77A4D-4EA1-433D-B086-E49B1753E1E1}"/>
              </a:ext>
            </a:extLst>
          </p:cNvPr>
          <p:cNvSpPr/>
          <p:nvPr/>
        </p:nvSpPr>
        <p:spPr>
          <a:xfrm>
            <a:off x="7775157" y="2798392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E5207A-3B7B-4162-BC5A-0D8926B50F4D}"/>
              </a:ext>
            </a:extLst>
          </p:cNvPr>
          <p:cNvSpPr/>
          <p:nvPr/>
        </p:nvSpPr>
        <p:spPr>
          <a:xfrm>
            <a:off x="2176561" y="4509634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39EF34-2026-40E3-A258-2F11F651B3C2}"/>
              </a:ext>
            </a:extLst>
          </p:cNvPr>
          <p:cNvSpPr/>
          <p:nvPr/>
        </p:nvSpPr>
        <p:spPr>
          <a:xfrm>
            <a:off x="4033072" y="4500924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89DAF3-538D-4AAD-A210-7B0FDA3C75E5}"/>
              </a:ext>
            </a:extLst>
          </p:cNvPr>
          <p:cNvSpPr/>
          <p:nvPr/>
        </p:nvSpPr>
        <p:spPr>
          <a:xfrm>
            <a:off x="5901068" y="4495510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D658ED-6164-48E0-A83C-D6ACADD3DAC0}"/>
              </a:ext>
            </a:extLst>
          </p:cNvPr>
          <p:cNvSpPr/>
          <p:nvPr/>
        </p:nvSpPr>
        <p:spPr>
          <a:xfrm>
            <a:off x="7766815" y="4509634"/>
            <a:ext cx="1820956" cy="1669101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51AB04A-173E-4808-AB3D-9D03D0DE3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8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  <a:noFill/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But are we seeing the whole picture?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AF6A-E625-45F9-94F0-263B73C1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867F8-561E-4436-B4DE-8F620086723F}"/>
              </a:ext>
            </a:extLst>
          </p:cNvPr>
          <p:cNvSpPr txBox="1"/>
          <p:nvPr/>
        </p:nvSpPr>
        <p:spPr>
          <a:xfrm rot="1533321">
            <a:off x="7892644" y="4102519"/>
            <a:ext cx="2081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Antibiotics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249A21-5E1E-46B3-9329-FEA4EBA5CA59}"/>
              </a:ext>
            </a:extLst>
          </p:cNvPr>
          <p:cNvSpPr txBox="1"/>
          <p:nvPr/>
        </p:nvSpPr>
        <p:spPr>
          <a:xfrm rot="20700000">
            <a:off x="6233793" y="3389737"/>
            <a:ext cx="13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DB0FF-D2BD-477F-9E76-0155D6BEF4DF}"/>
              </a:ext>
            </a:extLst>
          </p:cNvPr>
          <p:cNvSpPr txBox="1"/>
          <p:nvPr/>
        </p:nvSpPr>
        <p:spPr>
          <a:xfrm rot="20840763">
            <a:off x="6624096" y="4391955"/>
            <a:ext cx="1350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Rivers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19B05-2FF8-4A4E-9DE7-8FAC0747E82F}"/>
              </a:ext>
            </a:extLst>
          </p:cNvPr>
          <p:cNvSpPr txBox="1"/>
          <p:nvPr/>
        </p:nvSpPr>
        <p:spPr>
          <a:xfrm rot="612062">
            <a:off x="3762795" y="5438569"/>
            <a:ext cx="2431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Non-prescription drugs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D97FE-4CEA-4984-A15C-81FA44A4B80C}"/>
              </a:ext>
            </a:extLst>
          </p:cNvPr>
          <p:cNvSpPr txBox="1"/>
          <p:nvPr/>
        </p:nvSpPr>
        <p:spPr>
          <a:xfrm>
            <a:off x="3785835" y="2495418"/>
            <a:ext cx="2588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Groundwater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FBEB0-69DD-4362-A978-832EF419059E}"/>
              </a:ext>
            </a:extLst>
          </p:cNvPr>
          <p:cNvSpPr txBox="1"/>
          <p:nvPr/>
        </p:nvSpPr>
        <p:spPr>
          <a:xfrm rot="473577">
            <a:off x="156772" y="2089034"/>
            <a:ext cx="224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Septic Tanks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C2CEB5-24F6-49EE-B3A5-4C4927E5C901}"/>
              </a:ext>
            </a:extLst>
          </p:cNvPr>
          <p:cNvSpPr txBox="1"/>
          <p:nvPr/>
        </p:nvSpPr>
        <p:spPr>
          <a:xfrm rot="473577">
            <a:off x="8634416" y="1545040"/>
            <a:ext cx="336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Prescription Drugs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449C30-2A0D-4682-8BE9-F7B49F3DDE89}"/>
              </a:ext>
            </a:extLst>
          </p:cNvPr>
          <p:cNvSpPr txBox="1"/>
          <p:nvPr/>
        </p:nvSpPr>
        <p:spPr>
          <a:xfrm>
            <a:off x="5955897" y="1065632"/>
            <a:ext cx="336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Hormones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EF67DC-6158-4C1F-B2BD-4E67E7F57E8D}"/>
              </a:ext>
            </a:extLst>
          </p:cNvPr>
          <p:cNvSpPr txBox="1"/>
          <p:nvPr/>
        </p:nvSpPr>
        <p:spPr>
          <a:xfrm rot="21378169">
            <a:off x="690997" y="2722849"/>
            <a:ext cx="336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Fragrances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FDA732-C0D1-4E3A-AF95-691525BFE807}"/>
              </a:ext>
            </a:extLst>
          </p:cNvPr>
          <p:cNvSpPr txBox="1"/>
          <p:nvPr/>
        </p:nvSpPr>
        <p:spPr>
          <a:xfrm rot="21327854">
            <a:off x="2335656" y="4605056"/>
            <a:ext cx="224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Solids waste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F8A90B-EA10-4977-B52C-714952E45CA8}"/>
              </a:ext>
            </a:extLst>
          </p:cNvPr>
          <p:cNvSpPr txBox="1"/>
          <p:nvPr/>
        </p:nvSpPr>
        <p:spPr>
          <a:xfrm rot="473577">
            <a:off x="866677" y="3996498"/>
            <a:ext cx="1282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Lakes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B97768-7AC8-4267-BC8A-A945D9C05563}"/>
              </a:ext>
            </a:extLst>
          </p:cNvPr>
          <p:cNvSpPr txBox="1"/>
          <p:nvPr/>
        </p:nvSpPr>
        <p:spPr>
          <a:xfrm rot="20797262">
            <a:off x="290892" y="5385616"/>
            <a:ext cx="2244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Terrestrial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E91ED-DF73-422F-8D3E-EC523AC03B8F}"/>
              </a:ext>
            </a:extLst>
          </p:cNvPr>
          <p:cNvSpPr txBox="1"/>
          <p:nvPr/>
        </p:nvSpPr>
        <p:spPr>
          <a:xfrm rot="473577">
            <a:off x="2104621" y="5984678"/>
            <a:ext cx="3362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Oceans &amp; Estuaries</a:t>
            </a:r>
          </a:p>
        </p:txBody>
      </p:sp>
    </p:spTree>
    <p:extLst>
      <p:ext uri="{BB962C8B-B14F-4D97-AF65-F5344CB8AC3E}">
        <p14:creationId xmlns:p14="http://schemas.microsoft.com/office/powerpoint/2010/main" val="339301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8591-0FEF-4FFD-AE84-98936156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997526"/>
          </a:xfrm>
          <a:solidFill>
            <a:srgbClr val="D9D9D9"/>
          </a:solidFill>
        </p:spPr>
        <p:txBody>
          <a:bodyPr>
            <a:normAutofit/>
          </a:bodyPr>
          <a:lstStyle/>
          <a:p>
            <a:r>
              <a:rPr lang="en-US" sz="4000" dirty="0"/>
              <a:t>Intensively within systems &amp; Extensively across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960A7-0914-4DAD-B924-31D25CEDE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5" y="1040234"/>
            <a:ext cx="7231310" cy="3615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24407D-573F-4ABD-9585-575A23A43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73" y="2632368"/>
            <a:ext cx="5873862" cy="42256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52D63E-7251-4044-A165-DEC5F6E71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9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C8591-0FEF-4FFD-AE84-989361562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9675"/>
          </a:xfrm>
          <a:solidFill>
            <a:srgbClr val="D9D9D9"/>
          </a:solidFill>
        </p:spPr>
        <p:txBody>
          <a:bodyPr/>
          <a:lstStyle/>
          <a:p>
            <a:r>
              <a:rPr lang="en-US" dirty="0"/>
              <a:t>Intensification, Accumulation, and Legacy of PPCPS</a:t>
            </a:r>
          </a:p>
        </p:txBody>
      </p:sp>
      <p:pic>
        <p:nvPicPr>
          <p:cNvPr id="2050" name="Picture 2" descr="Bad Baltimore headlines aside, new report shows bump in residents ...">
            <a:extLst>
              <a:ext uri="{FF2B5EF4-FFF2-40B4-BE49-F238E27FC236}">
                <a16:creationId xmlns:a16="http://schemas.microsoft.com/office/drawing/2014/main" id="{C164079D-C9F0-4FCF-90FB-574272667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3058"/>
            <a:ext cx="5264676" cy="296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40BD2-7D95-43B9-8DC1-3BD218B04246}"/>
              </a:ext>
            </a:extLst>
          </p:cNvPr>
          <p:cNvSpPr txBox="1"/>
          <p:nvPr/>
        </p:nvSpPr>
        <p:spPr>
          <a:xfrm>
            <a:off x="37166" y="3637963"/>
            <a:ext cx="5100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https://www.baltimoresun.com/maryland/baltimore-city/bs-bz-state-of-downtown-20190325-story.html</a:t>
            </a:r>
          </a:p>
        </p:txBody>
      </p:sp>
      <p:pic>
        <p:nvPicPr>
          <p:cNvPr id="2052" name="Picture 4" descr="False killer whale - Whale and Dolphin Conservation">
            <a:extLst>
              <a:ext uri="{FF2B5EF4-FFF2-40B4-BE49-F238E27FC236}">
                <a16:creationId xmlns:a16="http://schemas.microsoft.com/office/drawing/2014/main" id="{93C8707A-C3B6-4300-A0AB-475B8A23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427" y="3853407"/>
            <a:ext cx="4420999" cy="29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CC64DC-0D57-46E4-90F3-D346F076261D}"/>
              </a:ext>
            </a:extLst>
          </p:cNvPr>
          <p:cNvSpPr txBox="1"/>
          <p:nvPr/>
        </p:nvSpPr>
        <p:spPr>
          <a:xfrm>
            <a:off x="3204594" y="6493079"/>
            <a:ext cx="43958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https://uk.whales.org/whales-dolphins/species-guide/false-killer-whale/</a:t>
            </a:r>
          </a:p>
        </p:txBody>
      </p:sp>
      <p:pic>
        <p:nvPicPr>
          <p:cNvPr id="2054" name="Picture 6" descr="https://static.themoscowtimes.com/image/article_1360/06/antarctica-4500447_1280.jpg">
            <a:extLst>
              <a:ext uri="{FF2B5EF4-FFF2-40B4-BE49-F238E27FC236}">
                <a16:creationId xmlns:a16="http://schemas.microsoft.com/office/drawing/2014/main" id="{2D317774-CD84-4532-9371-77C4542BC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95" y="1325562"/>
            <a:ext cx="6129375" cy="3447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43538-1801-4CBB-A2AB-DE28343F6D81}"/>
              </a:ext>
            </a:extLst>
          </p:cNvPr>
          <p:cNvSpPr txBox="1"/>
          <p:nvPr/>
        </p:nvSpPr>
        <p:spPr>
          <a:xfrm>
            <a:off x="6096000" y="4529120"/>
            <a:ext cx="59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https://www.themoscowtimes.com/2019/11/20/ice-between-russia-and-alaska-is-at-record-lows-scientists-warn-a68239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A0816-790D-4737-8A73-04FE12E1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9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2439"/>
          </a:xfrm>
          <a:solidFill>
            <a:srgbClr val="D9D9D9"/>
          </a:solidFill>
        </p:spPr>
        <p:txBody>
          <a:bodyPr>
            <a:normAutofit/>
          </a:bodyPr>
          <a:lstStyle/>
          <a:p>
            <a:r>
              <a:rPr lang="en-US" sz="6600" dirty="0"/>
              <a:t>Interdisciplinary Research Effort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48D30-D35F-4E15-9862-451B03AD9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112" y="1322439"/>
            <a:ext cx="12248223" cy="55355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5276F-B514-434A-881A-4E09FD932116}"/>
              </a:ext>
            </a:extLst>
          </p:cNvPr>
          <p:cNvSpPr txBox="1"/>
          <p:nvPr/>
        </p:nvSpPr>
        <p:spPr>
          <a:xfrm>
            <a:off x="98322" y="6420465"/>
            <a:ext cx="11179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https://www.dutchlandinc.com/blog/2019/01/wastewater-treatment-plants-work-comprehensive-look-part-2/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B0058-B140-4BA3-9004-A5F880D9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1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C563AF-C2FB-4B58-9044-BD6C354A0EB7}"/>
              </a:ext>
            </a:extLst>
          </p:cNvPr>
          <p:cNvSpPr txBox="1"/>
          <p:nvPr/>
        </p:nvSpPr>
        <p:spPr>
          <a:xfrm>
            <a:off x="73892" y="3491681"/>
            <a:ext cx="1176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For updated #</a:t>
            </a:r>
            <a:r>
              <a:rPr lang="en-US" sz="4000" dirty="0" err="1"/>
              <a:t>rstats</a:t>
            </a:r>
            <a:r>
              <a:rPr lang="en-US" sz="4000" dirty="0"/>
              <a:t> code, </a:t>
            </a:r>
          </a:p>
          <a:p>
            <a:r>
              <a:rPr lang="en-US" sz="4000" dirty="0"/>
              <a:t>check out my GitHub!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9E7B5-B438-47B0-A729-C34BF41C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8" y="1166324"/>
            <a:ext cx="2240123" cy="2240123"/>
          </a:xfrm>
          <a:prstGeom prst="rect">
            <a:avLst/>
          </a:prstGeom>
        </p:spPr>
      </p:pic>
      <p:pic>
        <p:nvPicPr>
          <p:cNvPr id="3" name="Picture 2" descr="https://lh6.googleusercontent.com/atWlrtpXRjcalvGmiOSC73j41aya_RBlYpFHNpmDvlAKVYMTABFa1MnkVcyyGhwYME_rtrHgMVoQhJeESFkKuSBolB9TkFgdwPlpeAEYiKngyw5ONbkReTFtj6fGLgYJdWU6LXingaI">
            <a:extLst>
              <a:ext uri="{FF2B5EF4-FFF2-40B4-BE49-F238E27FC236}">
                <a16:creationId xmlns:a16="http://schemas.microsoft.com/office/drawing/2014/main" id="{C407B4FA-9351-4E45-BCAD-7D9381C6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5951"/>
            <a:ext cx="8594088" cy="227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B81790-72EA-42CD-810A-17A86C7D928B}"/>
              </a:ext>
            </a:extLst>
          </p:cNvPr>
          <p:cNvSpPr txBox="1"/>
          <p:nvPr/>
        </p:nvSpPr>
        <p:spPr>
          <a:xfrm>
            <a:off x="6936509" y="4542397"/>
            <a:ext cx="525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michael.f.meyer@wsu.edu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0CBFB1-313E-40C4-B459-96E54F5EA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CAC26F-3FE6-4543-A214-23FD93A6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335" y="4153400"/>
            <a:ext cx="2324868" cy="2324868"/>
          </a:xfrm>
          <a:prstGeom prst="rect">
            <a:avLst/>
          </a:prstGeom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406CC2C4-B368-4E39-845B-4D4289B5471C}"/>
              </a:ext>
            </a:extLst>
          </p:cNvPr>
          <p:cNvSpPr/>
          <p:nvPr/>
        </p:nvSpPr>
        <p:spPr>
          <a:xfrm rot="5400000">
            <a:off x="2882580" y="4035455"/>
            <a:ext cx="1181901" cy="2495137"/>
          </a:xfrm>
          <a:prstGeom prst="bentUpArrow">
            <a:avLst/>
          </a:prstGeom>
          <a:solidFill>
            <a:srgbClr val="A8053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28B36A-1AE6-4D47-A028-D04E99EA182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02818-2C80-419B-A4E2-0520C310A942}"/>
              </a:ext>
            </a:extLst>
          </p:cNvPr>
          <p:cNvSpPr txBox="1"/>
          <p:nvPr/>
        </p:nvSpPr>
        <p:spPr>
          <a:xfrm>
            <a:off x="6936509" y="5087844"/>
            <a:ext cx="52554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mishafredmeyer</a:t>
            </a:r>
            <a:endParaRPr lang="en-US" sz="3600" dirty="0">
              <a:solidFill>
                <a:schemeClr val="bg1"/>
              </a:solidFill>
            </a:endParaRP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@st3powers</a:t>
            </a:r>
          </a:p>
          <a:p>
            <a:pPr algn="r"/>
            <a:r>
              <a:rPr lang="en-US" sz="3600" dirty="0">
                <a:solidFill>
                  <a:schemeClr val="bg1"/>
                </a:solidFill>
              </a:rPr>
              <a:t>@</a:t>
            </a:r>
            <a:r>
              <a:rPr lang="en-US" sz="3600" dirty="0" err="1">
                <a:solidFill>
                  <a:schemeClr val="bg1"/>
                </a:solidFill>
              </a:rPr>
              <a:t>se_hampton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C8E456-4366-478C-AF5C-09C0D7A31C0F}"/>
              </a:ext>
            </a:extLst>
          </p:cNvPr>
          <p:cNvSpPr txBox="1"/>
          <p:nvPr/>
        </p:nvSpPr>
        <p:spPr>
          <a:xfrm>
            <a:off x="73892" y="92364"/>
            <a:ext cx="73429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946630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122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Global Research Effort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1B902C-4E81-4613-9B60-8C90C1D473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EEA517-088D-4CCA-83D4-21E5D8389819}"/>
              </a:ext>
            </a:extLst>
          </p:cNvPr>
          <p:cNvSpPr/>
          <p:nvPr/>
        </p:nvSpPr>
        <p:spPr>
          <a:xfrm>
            <a:off x="201336" y="1191236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61D608-4DAF-4015-A1D8-E76625ED973F}"/>
              </a:ext>
            </a:extLst>
          </p:cNvPr>
          <p:cNvSpPr/>
          <p:nvPr/>
        </p:nvSpPr>
        <p:spPr>
          <a:xfrm>
            <a:off x="3851949" y="1192634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1AB49-0294-4801-B3B0-B34C8AEA44B2}"/>
              </a:ext>
            </a:extLst>
          </p:cNvPr>
          <p:cNvSpPr/>
          <p:nvPr/>
        </p:nvSpPr>
        <p:spPr>
          <a:xfrm>
            <a:off x="7494173" y="1191236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B10114-473B-4B28-939D-B9B139562C0D}"/>
              </a:ext>
            </a:extLst>
          </p:cNvPr>
          <p:cNvSpPr/>
          <p:nvPr/>
        </p:nvSpPr>
        <p:spPr>
          <a:xfrm>
            <a:off x="201336" y="4145559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E9F7D5-EDD2-49D4-8D79-2792637686B2}"/>
              </a:ext>
            </a:extLst>
          </p:cNvPr>
          <p:cNvSpPr/>
          <p:nvPr/>
        </p:nvSpPr>
        <p:spPr>
          <a:xfrm>
            <a:off x="3851949" y="4146957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8E271-F3F3-4B6B-A5D8-45831598A954}"/>
              </a:ext>
            </a:extLst>
          </p:cNvPr>
          <p:cNvSpPr/>
          <p:nvPr/>
        </p:nvSpPr>
        <p:spPr>
          <a:xfrm>
            <a:off x="7494173" y="4145559"/>
            <a:ext cx="3548542" cy="2516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2A0873-2792-45BF-920D-817FB718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6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218"/>
          </a:xfrm>
          <a:noFill/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bg1"/>
                  </a:solidFill>
                </a:ln>
                <a:solidFill>
                  <a:schemeClr val="bg1">
                    <a:lumMod val="50000"/>
                  </a:schemeClr>
                </a:solidFill>
              </a:rPr>
              <a:t>But are we seeing the whole picture?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B0AF6A-E625-45F9-94F0-263B73C1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508A36-9D59-4F25-AC03-9A62EC24CFF9}"/>
              </a:ext>
            </a:extLst>
          </p:cNvPr>
          <p:cNvSpPr txBox="1"/>
          <p:nvPr/>
        </p:nvSpPr>
        <p:spPr>
          <a:xfrm>
            <a:off x="2641075" y="6478467"/>
            <a:ext cx="1063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xkcd.com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 descr="xkcd_bw_invert.jpg">
            <a:extLst>
              <a:ext uri="{FF2B5EF4-FFF2-40B4-BE49-F238E27FC236}">
                <a16:creationId xmlns:a16="http://schemas.microsoft.com/office/drawing/2014/main" id="{B664E05C-B9E5-47D6-8157-EAB228888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612" y="4840167"/>
            <a:ext cx="187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187511"/>
          </a:xfrm>
          <a:solidFill>
            <a:srgbClr val="D9D9D9"/>
          </a:solidFill>
        </p:spPr>
        <p:txBody>
          <a:bodyPr>
            <a:normAutofit/>
          </a:bodyPr>
          <a:lstStyle/>
          <a:p>
            <a:r>
              <a:rPr lang="en-US" sz="6600" dirty="0"/>
              <a:t>Tracking the literature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7029D-9825-4F61-B76A-BBE567B4F256}"/>
              </a:ext>
            </a:extLst>
          </p:cNvPr>
          <p:cNvSpPr/>
          <p:nvPr/>
        </p:nvSpPr>
        <p:spPr>
          <a:xfrm>
            <a:off x="301926" y="1190612"/>
            <a:ext cx="11463354" cy="8198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</a:rPr>
              <a:t>Web of Science search “TS = pharmaceutical* AND TS = (‘sewage’ OR ‘wastewater’)” </a:t>
            </a:r>
          </a:p>
          <a:p>
            <a:pPr algn="ctr"/>
            <a:r>
              <a:rPr lang="en-US" sz="1700" dirty="0">
                <a:solidFill>
                  <a:schemeClr val="tx1"/>
                </a:solidFill>
              </a:rPr>
              <a:t>with refinement for environmental subject categories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45DAB36-CE13-466C-B2D2-27F4E64E1EEA}"/>
              </a:ext>
            </a:extLst>
          </p:cNvPr>
          <p:cNvSpPr/>
          <p:nvPr/>
        </p:nvSpPr>
        <p:spPr>
          <a:xfrm>
            <a:off x="2399869" y="2064698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87267C6E-86C1-4EF9-9435-985CFD323EAA}"/>
              </a:ext>
            </a:extLst>
          </p:cNvPr>
          <p:cNvSpPr/>
          <p:nvPr/>
        </p:nvSpPr>
        <p:spPr>
          <a:xfrm>
            <a:off x="5764900" y="2064698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7E3933BD-2F2F-49FB-BD6F-C8A57C595399}"/>
              </a:ext>
            </a:extLst>
          </p:cNvPr>
          <p:cNvSpPr/>
          <p:nvPr/>
        </p:nvSpPr>
        <p:spPr>
          <a:xfrm>
            <a:off x="9114435" y="2064698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FE88D60A-D1EC-4F80-A886-255D29EF2685}"/>
              </a:ext>
            </a:extLst>
          </p:cNvPr>
          <p:cNvSpPr/>
          <p:nvPr/>
        </p:nvSpPr>
        <p:spPr>
          <a:xfrm>
            <a:off x="301926" y="2389994"/>
            <a:ext cx="11463354" cy="911516"/>
          </a:xfrm>
          <a:prstGeom prst="round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3AB024-EF6A-4727-B526-B6636D815C0E}"/>
              </a:ext>
            </a:extLst>
          </p:cNvPr>
          <p:cNvSpPr/>
          <p:nvPr/>
        </p:nvSpPr>
        <p:spPr>
          <a:xfrm>
            <a:off x="1428769" y="2441750"/>
            <a:ext cx="2432649" cy="76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Search abstracts for 70 focal PPCPs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1D5F9B-C365-46F7-ABAF-BDA3B8E81257}"/>
              </a:ext>
            </a:extLst>
          </p:cNvPr>
          <p:cNvSpPr/>
          <p:nvPr/>
        </p:nvSpPr>
        <p:spPr>
          <a:xfrm>
            <a:off x="4793800" y="2458849"/>
            <a:ext cx="2432649" cy="76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Search abstracts for 15 focal Sewage Treatment Techniques (STTs)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E21303-FC5F-4017-8139-BE931295834A}"/>
              </a:ext>
            </a:extLst>
          </p:cNvPr>
          <p:cNvSpPr/>
          <p:nvPr/>
        </p:nvSpPr>
        <p:spPr>
          <a:xfrm>
            <a:off x="8143335" y="2457797"/>
            <a:ext cx="2432649" cy="7602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Search abstracts for 12 focal ecosystem types</a:t>
            </a:r>
          </a:p>
        </p:txBody>
      </p:sp>
      <p:sp>
        <p:nvSpPr>
          <p:cNvPr id="13" name="Down Arrow 11">
            <a:extLst>
              <a:ext uri="{FF2B5EF4-FFF2-40B4-BE49-F238E27FC236}">
                <a16:creationId xmlns:a16="http://schemas.microsoft.com/office/drawing/2014/main" id="{B724BD77-16FD-4DF7-BAC4-C254261C149B}"/>
              </a:ext>
            </a:extLst>
          </p:cNvPr>
          <p:cNvSpPr/>
          <p:nvPr/>
        </p:nvSpPr>
        <p:spPr>
          <a:xfrm>
            <a:off x="2399869" y="3355360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wn Arrow 12">
            <a:extLst>
              <a:ext uri="{FF2B5EF4-FFF2-40B4-BE49-F238E27FC236}">
                <a16:creationId xmlns:a16="http://schemas.microsoft.com/office/drawing/2014/main" id="{3BCDEB24-466B-4ADE-8510-78274DF74307}"/>
              </a:ext>
            </a:extLst>
          </p:cNvPr>
          <p:cNvSpPr/>
          <p:nvPr/>
        </p:nvSpPr>
        <p:spPr>
          <a:xfrm>
            <a:off x="5764900" y="3354095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wn Arrow 13">
            <a:extLst>
              <a:ext uri="{FF2B5EF4-FFF2-40B4-BE49-F238E27FC236}">
                <a16:creationId xmlns:a16="http://schemas.microsoft.com/office/drawing/2014/main" id="{1691DBB6-61BD-47B3-A31E-947E5B159C74}"/>
              </a:ext>
            </a:extLst>
          </p:cNvPr>
          <p:cNvSpPr/>
          <p:nvPr/>
        </p:nvSpPr>
        <p:spPr>
          <a:xfrm>
            <a:off x="9110644" y="3354095"/>
            <a:ext cx="490450" cy="296532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202E41-E596-48C3-B296-FD4023DDC4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40" y="2457797"/>
            <a:ext cx="960416" cy="744190"/>
          </a:xfrm>
          <a:prstGeom prst="rect">
            <a:avLst/>
          </a:prstGeom>
        </p:spPr>
      </p:pic>
      <p:pic>
        <p:nvPicPr>
          <p:cNvPr id="1026" name="Picture 2" descr="Research Papers by Representatives of the Faculty of Economics at ...">
            <a:extLst>
              <a:ext uri="{FF2B5EF4-FFF2-40B4-BE49-F238E27FC236}">
                <a16:creationId xmlns:a16="http://schemas.microsoft.com/office/drawing/2014/main" id="{E04C3730-2463-4257-810D-461DCBF15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94" y="1241360"/>
            <a:ext cx="1398520" cy="73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292F6C-469B-44E4-B07A-6CCCCE401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5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1332C30-84A5-4DFB-AEB7-E092609CEB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7" b="29315"/>
          <a:stretch/>
        </p:blipFill>
        <p:spPr>
          <a:xfrm>
            <a:off x="838200" y="3687789"/>
            <a:ext cx="10287000" cy="28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189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2439"/>
          </a:xfrm>
          <a:solidFill>
            <a:srgbClr val="D9D9D9"/>
          </a:solidFill>
        </p:spPr>
        <p:txBody>
          <a:bodyPr>
            <a:normAutofit/>
          </a:bodyPr>
          <a:lstStyle/>
          <a:p>
            <a:r>
              <a:rPr lang="en-US" sz="6600" dirty="0"/>
              <a:t>For a more nuanced look…</a:t>
            </a:r>
          </a:p>
        </p:txBody>
      </p:sp>
      <p:pic>
        <p:nvPicPr>
          <p:cNvPr id="3" name="Picture 2" descr="https://lh6.googleusercontent.com/atWlrtpXRjcalvGmiOSC73j41aya_RBlYpFHNpmDvlAKVYMTABFa1MnkVcyyGhwYME_rtrHgMVoQhJeESFkKuSBolB9TkFgdwPlpeAEYiKngyw5ONbkReTFtj6fGLgYJdWU6LXingaI">
            <a:extLst>
              <a:ext uri="{FF2B5EF4-FFF2-40B4-BE49-F238E27FC236}">
                <a16:creationId xmlns:a16="http://schemas.microsoft.com/office/drawing/2014/main" id="{C407B4FA-9351-4E45-BCAD-7D9381C6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3182"/>
            <a:ext cx="8594088" cy="227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A644E-E504-4D2E-A826-5DACC5DFE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4EA3E-8E63-47D3-B5ED-DFFB15702F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212" y="1551644"/>
            <a:ext cx="2473569" cy="2473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DFC680-4231-4186-A79A-3ECCFB94525E}"/>
              </a:ext>
            </a:extLst>
          </p:cNvPr>
          <p:cNvSpPr txBox="1"/>
          <p:nvPr/>
        </p:nvSpPr>
        <p:spPr>
          <a:xfrm>
            <a:off x="314036" y="4424218"/>
            <a:ext cx="6816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updated R code, follow this QR code </a:t>
            </a:r>
          </a:p>
          <a:p>
            <a:r>
              <a:rPr lang="en-US" sz="3200" dirty="0"/>
              <a:t>to my GitHub repository!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6C10D2-EECF-4397-850A-C1AFD2A38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73" y="4474903"/>
            <a:ext cx="2169823" cy="21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3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4827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Most studied PPCPs?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98C0F-EEEC-41E1-823E-F537D289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0" y="843406"/>
            <a:ext cx="10525539" cy="6014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F44B92-922F-493D-B118-776CC1AE45FC}"/>
              </a:ext>
            </a:extLst>
          </p:cNvPr>
          <p:cNvSpPr/>
          <p:nvPr/>
        </p:nvSpPr>
        <p:spPr>
          <a:xfrm>
            <a:off x="7275443" y="1003852"/>
            <a:ext cx="2633870" cy="52180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CF0530-4583-400B-8316-F1C0231DE7C3}"/>
              </a:ext>
            </a:extLst>
          </p:cNvPr>
          <p:cNvSpPr/>
          <p:nvPr/>
        </p:nvSpPr>
        <p:spPr>
          <a:xfrm rot="16200000">
            <a:off x="3207973" y="1768216"/>
            <a:ext cx="2486203" cy="6006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DCD05-BA2A-488D-97DA-B76CCB5D495E}"/>
              </a:ext>
            </a:extLst>
          </p:cNvPr>
          <p:cNvSpPr/>
          <p:nvPr/>
        </p:nvSpPr>
        <p:spPr>
          <a:xfrm>
            <a:off x="7191766" y="1005507"/>
            <a:ext cx="2633870" cy="28459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9BA37E-456E-47D6-8AFD-94AA6B376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3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843407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Less well studied PPCPs?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E98C0F-EEEC-41E1-823E-F537D2898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0" y="843406"/>
            <a:ext cx="10525539" cy="60145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CF0530-4583-400B-8316-F1C0231DE7C3}"/>
              </a:ext>
            </a:extLst>
          </p:cNvPr>
          <p:cNvSpPr/>
          <p:nvPr/>
        </p:nvSpPr>
        <p:spPr>
          <a:xfrm rot="16200000">
            <a:off x="5950181" y="2089252"/>
            <a:ext cx="2486203" cy="5364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7388D1-12A0-46D4-8C4C-3D9FA05C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0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02A5-CEF7-48A8-A05E-19927CA4C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843405"/>
          </a:xfrm>
          <a:solidFill>
            <a:srgbClr val="D9D9D9"/>
          </a:solidFill>
        </p:spPr>
        <p:txBody>
          <a:bodyPr>
            <a:normAutofit fontScale="90000"/>
          </a:bodyPr>
          <a:lstStyle/>
          <a:p>
            <a:r>
              <a:rPr lang="en-US" sz="6600" dirty="0"/>
              <a:t>Least studied PPCPs?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8A0C65-2C20-445B-A1BD-36F80A0AD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30" y="843406"/>
            <a:ext cx="10525539" cy="6014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02CE10-C99A-4917-BC16-FF4254326724}"/>
              </a:ext>
            </a:extLst>
          </p:cNvPr>
          <p:cNvSpPr/>
          <p:nvPr/>
        </p:nvSpPr>
        <p:spPr>
          <a:xfrm>
            <a:off x="4539887" y="3561806"/>
            <a:ext cx="2609849" cy="2452788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CD0D03-6C60-41AE-AECB-B7B82C24F9EC}"/>
              </a:ext>
            </a:extLst>
          </p:cNvPr>
          <p:cNvSpPr/>
          <p:nvPr/>
        </p:nvSpPr>
        <p:spPr>
          <a:xfrm>
            <a:off x="7226482" y="3561806"/>
            <a:ext cx="2609849" cy="2452788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3E001-7F77-4B6F-BD60-11FCBA346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05821-D985-43D9-89F0-8B3735C26A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9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4000">
        <p14:prism isContent="1"/>
      </p:transition>
    </mc:Choice>
    <mc:Fallback>
      <p:transition spd="slow" advClick="0" advTm="14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8897</TotalTime>
  <Words>340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Helvetica</vt:lpstr>
      <vt:lpstr>Office Theme</vt:lpstr>
      <vt:lpstr>PowerPoint Presentation</vt:lpstr>
      <vt:lpstr>Interdisciplinary Research Effort</vt:lpstr>
      <vt:lpstr>Global Research Effort</vt:lpstr>
      <vt:lpstr>But are we seeing the whole picture?</vt:lpstr>
      <vt:lpstr>Tracking the literature</vt:lpstr>
      <vt:lpstr>For a more nuanced look…</vt:lpstr>
      <vt:lpstr>Most studied PPCPs?</vt:lpstr>
      <vt:lpstr>Less well studied PPCPs?</vt:lpstr>
      <vt:lpstr>Least studied PPCPs?</vt:lpstr>
      <vt:lpstr>Number of PPCPs per study</vt:lpstr>
      <vt:lpstr>Most studied Sewage Treatment Techniques?</vt:lpstr>
      <vt:lpstr>Less well studied Sewage Treatment Techniques?</vt:lpstr>
      <vt:lpstr>Least studied Sewage Treatment Techniques?</vt:lpstr>
      <vt:lpstr>Most studied ecosystem types?</vt:lpstr>
      <vt:lpstr>Less well studied ecosystem types?</vt:lpstr>
      <vt:lpstr>Least studied ecosystem types?</vt:lpstr>
      <vt:lpstr>But are we seeing the whole picture?</vt:lpstr>
      <vt:lpstr>Intensively within systems &amp; Extensively across systems</vt:lpstr>
      <vt:lpstr>Intensification, Accumulation, and Legacy of PPCPS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World</dc:title>
  <dc:creator>Meyer, Michael Frederick</dc:creator>
  <cp:lastModifiedBy>Meyer, Michael Frederick</cp:lastModifiedBy>
  <cp:revision>43</cp:revision>
  <dcterms:created xsi:type="dcterms:W3CDTF">2020-07-17T17:24:40Z</dcterms:created>
  <dcterms:modified xsi:type="dcterms:W3CDTF">2020-07-28T23:49:47Z</dcterms:modified>
</cp:coreProperties>
</file>